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4" r:id="rId8"/>
    <p:sldId id="266" r:id="rId9"/>
    <p:sldId id="262" r:id="rId10"/>
    <p:sldId id="261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688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132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605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934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754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983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097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000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360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998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298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BF0EF-D4BE-4B18-92BC-3C19ADCAD33D}" type="datetimeFigureOut">
              <a:rPr lang="zh-TW" altLang="en-US" smtClean="0"/>
              <a:t>2024/9/25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74E0-BB25-4426-A88F-B54F594C48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007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60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ILI</a:t>
            </a:r>
            <a:r>
              <a:rPr lang="zh-TW" altLang="en-US" sz="60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工作電腦環境建置程序書</a:t>
            </a:r>
            <a:br>
              <a:rPr lang="en-US" altLang="zh-TW" dirty="0"/>
            </a:br>
            <a:r>
              <a:rPr lang="en-US" altLang="zh-TW" dirty="0"/>
              <a:t>ver2.0.0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鄭以成</a:t>
            </a:r>
            <a:endParaRPr lang="en-US" altLang="zh-TW" dirty="0"/>
          </a:p>
          <a:p>
            <a:r>
              <a:rPr lang="en-US" altLang="zh-TW" dirty="0"/>
              <a:t>2024/09/25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6886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B1AC76-632D-40B5-8233-6F2D88DC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STEP0- </a:t>
            </a:r>
            <a:r>
              <a:rPr lang="en-US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ILI</a:t>
            </a:r>
            <a:r>
              <a:rPr lang="zh-TW" altLang="en-US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工作電腦環境所需建置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D5C0AE-B67B-4C68-AABF-248BBE0B7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dirty="0"/>
              <a:t>安裝檔下載連結</a:t>
            </a:r>
            <a:endParaRPr lang="en-US" altLang="zh-TW" dirty="0"/>
          </a:p>
          <a:p>
            <a:pPr lvl="1"/>
            <a:r>
              <a:rPr lang="en-US" altLang="zh-TW" dirty="0"/>
              <a:t>https://gofile.me/7ntu0/3mkw0w1Kl</a:t>
            </a:r>
          </a:p>
          <a:p>
            <a:r>
              <a:rPr lang="zh-TW" altLang="en-US" dirty="0"/>
              <a:t>安裝</a:t>
            </a:r>
            <a:r>
              <a:rPr lang="en-US" altLang="zh-TW" dirty="0"/>
              <a:t>tera term</a:t>
            </a:r>
          </a:p>
          <a:p>
            <a:pPr lvl="1"/>
            <a:r>
              <a:rPr lang="zh-TW" altLang="en-US" dirty="0"/>
              <a:t>安裝檔</a:t>
            </a:r>
            <a:r>
              <a:rPr lang="en-US" altLang="zh-TW" dirty="0"/>
              <a:t>: teraterm-5.3.exe</a:t>
            </a:r>
          </a:p>
          <a:p>
            <a:pPr lvl="1"/>
            <a:r>
              <a:rPr lang="zh-TW" altLang="en-US" dirty="0"/>
              <a:t>執行</a:t>
            </a:r>
            <a:r>
              <a:rPr lang="en-US" altLang="zh-TW" dirty="0"/>
              <a:t>-&gt;</a:t>
            </a:r>
            <a:r>
              <a:rPr lang="zh-TW" altLang="en-US" dirty="0"/>
              <a:t>下一步直到安裝完成</a:t>
            </a:r>
            <a:endParaRPr lang="en-US" altLang="zh-TW" dirty="0"/>
          </a:p>
          <a:p>
            <a:r>
              <a:rPr lang="zh-TW" altLang="en-US" dirty="0"/>
              <a:t>安裝</a:t>
            </a:r>
            <a:r>
              <a:rPr lang="en-US" altLang="zh-TW" dirty="0"/>
              <a:t>WinSCP</a:t>
            </a:r>
          </a:p>
          <a:p>
            <a:pPr lvl="1"/>
            <a:r>
              <a:rPr lang="zh-TW" altLang="en-US" dirty="0"/>
              <a:t>安裝檔</a:t>
            </a:r>
            <a:r>
              <a:rPr lang="en-US" altLang="zh-TW" dirty="0"/>
              <a:t>: WinSCP-6.3.5-Setup.exe</a:t>
            </a:r>
          </a:p>
          <a:p>
            <a:pPr lvl="1"/>
            <a:r>
              <a:rPr lang="zh-TW" altLang="en-US" dirty="0"/>
              <a:t>執行</a:t>
            </a:r>
            <a:r>
              <a:rPr lang="en-US" altLang="zh-TW" dirty="0"/>
              <a:t>-&gt;</a:t>
            </a:r>
            <a:r>
              <a:rPr lang="zh-TW" altLang="en-US" dirty="0"/>
              <a:t>下一步直到安裝完成</a:t>
            </a:r>
            <a:endParaRPr lang="en-US" altLang="zh-TW" dirty="0"/>
          </a:p>
          <a:p>
            <a:r>
              <a:rPr lang="zh-TW" altLang="en-US" dirty="0"/>
              <a:t>安裝</a:t>
            </a:r>
            <a:r>
              <a:rPr lang="en-US" altLang="zh-TW" dirty="0" err="1"/>
              <a:t>Matlab</a:t>
            </a:r>
            <a:endParaRPr lang="en-US" altLang="zh-TW" dirty="0"/>
          </a:p>
          <a:p>
            <a:pPr lvl="1"/>
            <a:r>
              <a:rPr lang="zh-TW" altLang="en-US" dirty="0"/>
              <a:t>目前伺服器上提供的版本</a:t>
            </a:r>
            <a:r>
              <a:rPr lang="zh-TW" altLang="en-US" dirty="0">
                <a:solidFill>
                  <a:srgbClr val="FF0000"/>
                </a:solidFill>
              </a:rPr>
              <a:t>不能</a:t>
            </a:r>
            <a:r>
              <a:rPr lang="zh-TW" altLang="en-US" dirty="0"/>
              <a:t>安裝於院內環境</a:t>
            </a:r>
            <a:r>
              <a:rPr lang="en-US" altLang="zh-TW" dirty="0"/>
              <a:t>,</a:t>
            </a:r>
            <a:r>
              <a:rPr lang="zh-TW" altLang="en-US" dirty="0"/>
              <a:t>跟</a:t>
            </a:r>
            <a:r>
              <a:rPr lang="en-US" altLang="zh-TW" dirty="0"/>
              <a:t>18899</a:t>
            </a:r>
            <a:r>
              <a:rPr lang="zh-TW" altLang="en-US" dirty="0"/>
              <a:t>申請院內</a:t>
            </a:r>
            <a:r>
              <a:rPr lang="en-US" altLang="zh-TW" dirty="0" err="1"/>
              <a:t>Matlab</a:t>
            </a:r>
            <a:endParaRPr lang="en-US" altLang="zh-TW" dirty="0"/>
          </a:p>
          <a:p>
            <a:pPr lvl="1"/>
            <a:r>
              <a:rPr lang="zh-TW" altLang="en-US" dirty="0"/>
              <a:t>安裝檔</a:t>
            </a:r>
            <a:r>
              <a:rPr lang="en-US" altLang="zh-TW" dirty="0"/>
              <a:t>: M.L 2018b.rar,</a:t>
            </a:r>
            <a:r>
              <a:rPr lang="zh-TW" altLang="en-US" dirty="0"/>
              <a:t>解壓密碼</a:t>
            </a:r>
            <a:r>
              <a:rPr lang="en-US" altLang="zh-TW" dirty="0"/>
              <a:t>:123</a:t>
            </a:r>
          </a:p>
          <a:p>
            <a:pPr lvl="1"/>
            <a:r>
              <a:rPr lang="zh-TW" altLang="en-US" dirty="0"/>
              <a:t>請照解壓縮資料夾內的</a:t>
            </a:r>
            <a:r>
              <a:rPr lang="en-US" altLang="zh-TW" dirty="0"/>
              <a:t>readme</a:t>
            </a:r>
            <a:r>
              <a:rPr lang="zh-TW" altLang="en-US" dirty="0"/>
              <a:t>進行安裝</a:t>
            </a:r>
            <a:endParaRPr lang="en-US" altLang="zh-TW" dirty="0"/>
          </a:p>
          <a:p>
            <a:pPr lvl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392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STEP1-</a:t>
            </a:r>
            <a:r>
              <a:rPr lang="zh-TW" altLang="en-US" dirty="0"/>
              <a:t>開啟網路設定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17193" t="6810" r="448" b="1504"/>
          <a:stretch/>
        </p:blipFill>
        <p:spPr>
          <a:xfrm>
            <a:off x="3498207" y="2198629"/>
            <a:ext cx="6568581" cy="411327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E36E43B-C04C-49AB-9D72-CB403C3F5EE1}"/>
              </a:ext>
            </a:extLst>
          </p:cNvPr>
          <p:cNvSpPr/>
          <p:nvPr/>
        </p:nvSpPr>
        <p:spPr>
          <a:xfrm>
            <a:off x="9043332" y="5940425"/>
            <a:ext cx="1023455" cy="371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258FF0-2211-4E33-BE1C-829F5573FDED}"/>
              </a:ext>
            </a:extLst>
          </p:cNvPr>
          <p:cNvSpPr/>
          <p:nvPr/>
        </p:nvSpPr>
        <p:spPr>
          <a:xfrm>
            <a:off x="3498207" y="3623849"/>
            <a:ext cx="1023455" cy="2183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0863240-0BFD-4BBB-9295-6D1234E254CD}"/>
              </a:ext>
            </a:extLst>
          </p:cNvPr>
          <p:cNvSpPr txBox="1"/>
          <p:nvPr/>
        </p:nvSpPr>
        <p:spPr>
          <a:xfrm>
            <a:off x="2452728" y="354833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選擇</a:t>
            </a:r>
            <a:r>
              <a:rPr lang="en-US" altLang="zh-TW" dirty="0"/>
              <a:t>VPN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6962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STEP2-</a:t>
            </a:r>
            <a:r>
              <a:rPr lang="zh-TW" altLang="en-US" dirty="0"/>
              <a:t>開啟網路設定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7212" t="5511" r="4010" b="14560"/>
          <a:stretch/>
        </p:blipFill>
        <p:spPr>
          <a:xfrm>
            <a:off x="2457975" y="2150484"/>
            <a:ext cx="7055141" cy="402647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63966EA-3B80-4225-AA3B-44674075B7F6}"/>
              </a:ext>
            </a:extLst>
          </p:cNvPr>
          <p:cNvSpPr/>
          <p:nvPr/>
        </p:nvSpPr>
        <p:spPr>
          <a:xfrm>
            <a:off x="3993158" y="2751393"/>
            <a:ext cx="1023455" cy="2854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C99105B-768D-4991-B3A1-17508AE0981F}"/>
              </a:ext>
            </a:extLst>
          </p:cNvPr>
          <p:cNvSpPr txBox="1"/>
          <p:nvPr/>
        </p:nvSpPr>
        <p:spPr>
          <a:xfrm>
            <a:off x="5221094" y="2667482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選擇新增</a:t>
            </a:r>
            <a:r>
              <a:rPr lang="en-US" altLang="zh-TW" dirty="0"/>
              <a:t>VPN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9256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F0DB5E73-756B-47B2-A768-2076789EC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08" y="1380600"/>
            <a:ext cx="10388367" cy="562703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STEP3-</a:t>
            </a:r>
            <a:r>
              <a:rPr lang="zh-TW" altLang="en-US" dirty="0"/>
              <a:t>填寫</a:t>
            </a:r>
            <a:r>
              <a:rPr lang="en-US" altLang="zh-TW" dirty="0"/>
              <a:t>VPN</a:t>
            </a:r>
            <a:r>
              <a:rPr lang="zh-TW" altLang="en-US" dirty="0"/>
              <a:t>資訊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1D28FD1-A099-42CD-B97E-534F0192214C}"/>
              </a:ext>
            </a:extLst>
          </p:cNvPr>
          <p:cNvSpPr txBox="1"/>
          <p:nvPr/>
        </p:nvSpPr>
        <p:spPr>
          <a:xfrm>
            <a:off x="7141128" y="112565"/>
            <a:ext cx="227970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/>
              <a:t>VPN</a:t>
            </a:r>
          </a:p>
          <a:p>
            <a:r>
              <a:rPr lang="zh-TW" altLang="en-US" dirty="0"/>
              <a:t>IP:</a:t>
            </a:r>
            <a:r>
              <a:rPr lang="en-US" altLang="zh-TW" dirty="0"/>
              <a:t>60.250.189.88</a:t>
            </a:r>
          </a:p>
          <a:p>
            <a:r>
              <a:rPr lang="zh-TW" altLang="en-US" dirty="0"/>
              <a:t>ID:k100</a:t>
            </a:r>
          </a:p>
          <a:p>
            <a:r>
              <a:rPr lang="zh-TW" altLang="en-US" dirty="0"/>
              <a:t>PW:Mcl02750963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329A686-141D-42BF-96DD-1F1C68CABD7D}"/>
              </a:ext>
            </a:extLst>
          </p:cNvPr>
          <p:cNvSpPr/>
          <p:nvPr/>
        </p:nvSpPr>
        <p:spPr>
          <a:xfrm>
            <a:off x="6954474" y="0"/>
            <a:ext cx="2095849" cy="140522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25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STEP4-</a:t>
            </a:r>
            <a:r>
              <a:rPr lang="zh-TW" altLang="en-US" dirty="0"/>
              <a:t>連線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19" y="2238077"/>
            <a:ext cx="3429000" cy="330517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49CFD66-79A8-4733-B67E-C5AA4F746C5D}"/>
              </a:ext>
            </a:extLst>
          </p:cNvPr>
          <p:cNvSpPr/>
          <p:nvPr/>
        </p:nvSpPr>
        <p:spPr>
          <a:xfrm>
            <a:off x="3063377" y="3640003"/>
            <a:ext cx="1531342" cy="501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C7CAB19-6C09-4EF0-ABAC-8D13A8D8EF60}"/>
              </a:ext>
            </a:extLst>
          </p:cNvPr>
          <p:cNvSpPr txBox="1"/>
          <p:nvPr/>
        </p:nvSpPr>
        <p:spPr>
          <a:xfrm>
            <a:off x="5297294" y="3429000"/>
            <a:ext cx="3328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按下連線即登入</a:t>
            </a:r>
            <a:r>
              <a:rPr lang="en-US" altLang="zh-TW" dirty="0"/>
              <a:t>ILI</a:t>
            </a:r>
            <a:r>
              <a:rPr lang="zh-TW" altLang="en-US" dirty="0"/>
              <a:t> </a:t>
            </a:r>
            <a:r>
              <a:rPr lang="en-US" altLang="zh-TW" dirty="0"/>
              <a:t>lab</a:t>
            </a:r>
            <a:r>
              <a:rPr lang="zh-TW" altLang="en-US" dirty="0"/>
              <a:t>內網域</a:t>
            </a:r>
            <a:endParaRPr lang="en-US" altLang="zh-TW" dirty="0"/>
          </a:p>
          <a:p>
            <a:r>
              <a:rPr lang="zh-TW" altLang="en-US" dirty="0"/>
              <a:t>可遠端存取</a:t>
            </a:r>
            <a:r>
              <a:rPr lang="en-US" altLang="zh-TW" dirty="0"/>
              <a:t>ILI</a:t>
            </a:r>
            <a:r>
              <a:rPr lang="zh-TW" altLang="en-US" dirty="0"/>
              <a:t> </a:t>
            </a:r>
            <a:r>
              <a:rPr lang="en-US" altLang="zh-TW" dirty="0"/>
              <a:t>lab</a:t>
            </a:r>
            <a:r>
              <a:rPr lang="zh-TW" altLang="en-US" dirty="0"/>
              <a:t>內的所有功能</a:t>
            </a:r>
            <a:r>
              <a:rPr lang="en-US" altLang="zh-TW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9078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47C336-CCBA-4BDE-80B3-B4C613E9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測試範例</a:t>
            </a:r>
            <a:r>
              <a:rPr lang="en-US" altLang="zh-TW" dirty="0"/>
              <a:t>1-</a:t>
            </a:r>
            <a:r>
              <a:rPr lang="zh-TW" altLang="en-US" dirty="0"/>
              <a:t>下載</a:t>
            </a:r>
            <a:r>
              <a:rPr lang="en-US" altLang="zh-TW" dirty="0"/>
              <a:t>raw data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069A2C9-9242-4B21-91D3-C936C110C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297"/>
            <a:ext cx="3272406" cy="5050173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sz="1800" dirty="0"/>
              <a:t>登入</a:t>
            </a:r>
            <a:r>
              <a:rPr lang="en-US" altLang="zh-TW" sz="1800" dirty="0"/>
              <a:t>VPN</a:t>
            </a:r>
            <a:r>
              <a:rPr lang="zh-TW" altLang="en-US" sz="1800" dirty="0"/>
              <a:t>後即可使用</a:t>
            </a:r>
            <a:r>
              <a:rPr lang="en-US" altLang="zh-TW" sz="1800" dirty="0"/>
              <a:t>WinSCP</a:t>
            </a:r>
            <a:r>
              <a:rPr lang="zh-TW" altLang="en-US" sz="1800" dirty="0"/>
              <a:t>軟體存取檢測</a:t>
            </a:r>
            <a:r>
              <a:rPr lang="en-US" altLang="zh-TW" sz="1800" dirty="0"/>
              <a:t>raw data</a:t>
            </a:r>
          </a:p>
          <a:p>
            <a:r>
              <a:rPr lang="en-US" altLang="zh-TW" sz="1800" dirty="0"/>
              <a:t>Raw data</a:t>
            </a:r>
            <a:r>
              <a:rPr lang="zh-TW" altLang="en-US" sz="1800" dirty="0"/>
              <a:t>存放路徑</a:t>
            </a:r>
            <a:endParaRPr lang="en-US" altLang="zh-TW" sz="1800" dirty="0"/>
          </a:p>
          <a:p>
            <a:pPr lvl="1"/>
            <a:r>
              <a:rPr lang="zh-TW" altLang="en-US" sz="1200" dirty="0"/>
              <a:t>/volume1/HD1/ITRI_ILI_inspection</a:t>
            </a:r>
          </a:p>
          <a:p>
            <a:r>
              <a:rPr lang="zh-TW" altLang="en-US" sz="1800" dirty="0"/>
              <a:t>拖曳即可上傳下載資料</a:t>
            </a:r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endParaRPr lang="en-US" altLang="zh-TW" sz="1800" dirty="0"/>
          </a:p>
          <a:p>
            <a:r>
              <a:rPr lang="zh-TW" altLang="en-US" sz="1800" dirty="0"/>
              <a:t>使用情境</a:t>
            </a:r>
            <a:endParaRPr lang="en-US" altLang="zh-TW" sz="1800" dirty="0"/>
          </a:p>
          <a:p>
            <a:pPr lvl="1"/>
            <a:r>
              <a:rPr lang="zh-TW" altLang="en-US" sz="1200" dirty="0"/>
              <a:t>檢測完成後</a:t>
            </a:r>
            <a:r>
              <a:rPr lang="en-US" altLang="zh-TW" sz="1200" dirty="0"/>
              <a:t>,</a:t>
            </a:r>
            <a:r>
              <a:rPr lang="zh-TW" altLang="en-US" sz="1200" dirty="0"/>
              <a:t>現場工作組檢測工程師將</a:t>
            </a:r>
            <a:r>
              <a:rPr lang="en-US" altLang="zh-TW" sz="1200" dirty="0"/>
              <a:t>raw data</a:t>
            </a:r>
            <a:r>
              <a:rPr lang="zh-TW" altLang="en-US" sz="1200" dirty="0"/>
              <a:t>上傳伺服器給訊號處理組進行判定</a:t>
            </a:r>
          </a:p>
          <a:p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1FFD489-60C4-4485-84B9-D2651447B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830" y="1767276"/>
            <a:ext cx="7420237" cy="4779019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D63AF09C-9836-45F0-9674-D95DB32359B5}"/>
              </a:ext>
            </a:extLst>
          </p:cNvPr>
          <p:cNvSpPr txBox="1"/>
          <p:nvPr/>
        </p:nvSpPr>
        <p:spPr>
          <a:xfrm>
            <a:off x="8456103" y="55115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遠端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E4C7D5E1-7499-4E0B-A387-270EC9D7EE70}"/>
              </a:ext>
            </a:extLst>
          </p:cNvPr>
          <p:cNvSpPr txBox="1"/>
          <p:nvPr/>
        </p:nvSpPr>
        <p:spPr>
          <a:xfrm>
            <a:off x="4447971" y="55213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本地端</a:t>
            </a:r>
          </a:p>
        </p:txBody>
      </p:sp>
      <p:pic>
        <p:nvPicPr>
          <p:cNvPr id="12" name="winSCP下載教學">
            <a:hlinkClick r:id="" action="ppaction://media"/>
            <a:extLst>
              <a:ext uri="{FF2B5EF4-FFF2-40B4-BE49-F238E27FC236}">
                <a16:creationId xmlns:a16="http://schemas.microsoft.com/office/drawing/2014/main" id="{F70DA201-E03D-43CE-8934-6BC189089C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2116" y="2787812"/>
            <a:ext cx="2327156" cy="310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2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47C336-CCBA-4BDE-80B3-B4C613E9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測試範例</a:t>
            </a:r>
            <a:r>
              <a:rPr lang="en-US" altLang="zh-TW" dirty="0"/>
              <a:t>2-</a:t>
            </a:r>
            <a:r>
              <a:rPr lang="zh-TW" altLang="en-US" dirty="0"/>
              <a:t>遠端控制</a:t>
            </a:r>
            <a:r>
              <a:rPr lang="en-US" altLang="zh-TW" dirty="0"/>
              <a:t>ILI</a:t>
            </a:r>
            <a:r>
              <a:rPr lang="zh-TW" altLang="en-US" dirty="0"/>
              <a:t> </a:t>
            </a:r>
            <a:r>
              <a:rPr lang="en-US" altLang="zh-TW" dirty="0"/>
              <a:t>logger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A96F271-96EB-4D3B-8FAF-6DE974B75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53" t="21926" r="22248" b="34037"/>
          <a:stretch/>
        </p:blipFill>
        <p:spPr>
          <a:xfrm>
            <a:off x="6367244" y="1339063"/>
            <a:ext cx="5174468" cy="299487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7115BAB-66AE-4C01-A1F2-FC021740A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244" y="3857559"/>
            <a:ext cx="3158457" cy="2900624"/>
          </a:xfrm>
          <a:prstGeom prst="rect">
            <a:avLst/>
          </a:prstGeom>
        </p:spPr>
      </p:pic>
      <p:sp>
        <p:nvSpPr>
          <p:cNvPr id="13" name="內容版面配置區 2">
            <a:extLst>
              <a:ext uri="{FF2B5EF4-FFF2-40B4-BE49-F238E27FC236}">
                <a16:creationId xmlns:a16="http://schemas.microsoft.com/office/drawing/2014/main" id="{64075501-E525-4228-B8CD-4DF71C49F015}"/>
              </a:ext>
            </a:extLst>
          </p:cNvPr>
          <p:cNvSpPr txBox="1">
            <a:spLocks/>
          </p:cNvSpPr>
          <p:nvPr/>
        </p:nvSpPr>
        <p:spPr>
          <a:xfrm>
            <a:off x="838200" y="1767276"/>
            <a:ext cx="3272406" cy="4885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800" dirty="0"/>
              <a:t>登入</a:t>
            </a:r>
            <a:r>
              <a:rPr lang="en-US" altLang="zh-TW" sz="1800" dirty="0"/>
              <a:t>VPN</a:t>
            </a:r>
            <a:r>
              <a:rPr lang="zh-TW" altLang="en-US" sz="1800" dirty="0"/>
              <a:t>後即可使用</a:t>
            </a:r>
            <a:r>
              <a:rPr lang="en-US" altLang="zh-TW" sz="1800" dirty="0" err="1"/>
              <a:t>teraterm</a:t>
            </a:r>
            <a:r>
              <a:rPr lang="zh-TW" altLang="en-US" sz="1800" dirty="0"/>
              <a:t>遠端控制</a:t>
            </a:r>
            <a:r>
              <a:rPr lang="en-US" altLang="zh-TW" sz="1800" dirty="0"/>
              <a:t>ILI logger</a:t>
            </a:r>
          </a:p>
          <a:p>
            <a:r>
              <a:rPr lang="zh-TW" altLang="en-US" sz="1800" dirty="0"/>
              <a:t>登入</a:t>
            </a:r>
            <a:r>
              <a:rPr lang="en-US" altLang="zh-TW" sz="1800" dirty="0"/>
              <a:t>ILI</a:t>
            </a:r>
            <a:r>
              <a:rPr lang="zh-TW" altLang="en-US" sz="1800" dirty="0"/>
              <a:t> </a:t>
            </a:r>
            <a:r>
              <a:rPr lang="en-US" altLang="zh-TW" sz="1800" dirty="0"/>
              <a:t>logger</a:t>
            </a:r>
            <a:r>
              <a:rPr lang="zh-TW" altLang="en-US" sz="1800" dirty="0"/>
              <a:t>後</a:t>
            </a:r>
            <a:r>
              <a:rPr lang="en-US" altLang="zh-TW" sz="1800" dirty="0"/>
              <a:t>,</a:t>
            </a:r>
            <a:r>
              <a:rPr lang="zh-TW" altLang="en-US" sz="1800" dirty="0"/>
              <a:t>操作程序如</a:t>
            </a:r>
            <a:r>
              <a:rPr lang="en-US" altLang="zh-TW" sz="1800" dirty="0"/>
              <a:t>CPCIP-TR2024-0814-V1.0.0-</a:t>
            </a:r>
            <a:r>
              <a:rPr lang="zh-TW" altLang="en-US" sz="1800" dirty="0"/>
              <a:t>設備整合拖拉測試操作程序書相同</a:t>
            </a:r>
            <a:endParaRPr lang="en-US" altLang="zh-TW" sz="1800" dirty="0"/>
          </a:p>
          <a:p>
            <a:r>
              <a:rPr lang="zh-TW" altLang="en-US" sz="1800" dirty="0"/>
              <a:t>使用情境</a:t>
            </a:r>
            <a:endParaRPr lang="en-US" altLang="zh-TW" sz="1800" dirty="0"/>
          </a:p>
          <a:p>
            <a:pPr lvl="1"/>
            <a:r>
              <a:rPr lang="zh-TW" altLang="en-US" sz="1200" dirty="0"/>
              <a:t>若現場工作有問題無法排除</a:t>
            </a:r>
            <a:r>
              <a:rPr lang="en-US" altLang="zh-TW" sz="1200" dirty="0"/>
              <a:t>,</a:t>
            </a:r>
            <a:r>
              <a:rPr lang="zh-TW" altLang="en-US" sz="1200" dirty="0"/>
              <a:t>可由總部工程師進行遠端協助</a:t>
            </a:r>
            <a:endParaRPr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5C0E5D3-440D-4883-992D-91A32688AB0E}"/>
              </a:ext>
            </a:extLst>
          </p:cNvPr>
          <p:cNvSpPr txBox="1"/>
          <p:nvPr/>
        </p:nvSpPr>
        <p:spPr>
          <a:xfrm>
            <a:off x="9502631" y="4333933"/>
            <a:ext cx="227970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/>
              <a:t>Logger</a:t>
            </a:r>
            <a:endParaRPr lang="zh-TW" altLang="en-US" sz="2400" b="1" dirty="0"/>
          </a:p>
          <a:p>
            <a:r>
              <a:rPr lang="zh-TW" altLang="en-US" dirty="0"/>
              <a:t>IP:</a:t>
            </a:r>
            <a:r>
              <a:rPr lang="en-US" altLang="zh-TW" dirty="0"/>
              <a:t>192.168.20.1~4</a:t>
            </a:r>
          </a:p>
          <a:p>
            <a:r>
              <a:rPr lang="zh-TW" altLang="en-US" dirty="0"/>
              <a:t>ID:</a:t>
            </a:r>
            <a:r>
              <a:rPr lang="en-US" altLang="zh-TW" dirty="0"/>
              <a:t>root</a:t>
            </a:r>
            <a:endParaRPr lang="zh-TW" altLang="en-US" dirty="0"/>
          </a:p>
          <a:p>
            <a:r>
              <a:rPr lang="zh-TW" altLang="en-US" dirty="0"/>
              <a:t>PW:</a:t>
            </a:r>
            <a:r>
              <a:rPr lang="en-US" altLang="zh-TW" dirty="0"/>
              <a:t>root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58872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34136F-3456-480C-9C7A-F2ED9ADF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更新歷史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C6EE8C3-63CE-47C1-A1F4-10EF38589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558733"/>
              </p:ext>
            </p:extLst>
          </p:nvPr>
        </p:nvGraphicFramePr>
        <p:xfrm>
          <a:off x="1681648" y="1690688"/>
          <a:ext cx="8477419" cy="2704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2856">
                  <a:extLst>
                    <a:ext uri="{9D8B030D-6E8A-4147-A177-3AD203B41FA5}">
                      <a16:colId xmlns:a16="http://schemas.microsoft.com/office/drawing/2014/main" val="558613525"/>
                    </a:ext>
                  </a:extLst>
                </a:gridCol>
                <a:gridCol w="1164088">
                  <a:extLst>
                    <a:ext uri="{9D8B030D-6E8A-4147-A177-3AD203B41FA5}">
                      <a16:colId xmlns:a16="http://schemas.microsoft.com/office/drawing/2014/main" val="4052039175"/>
                    </a:ext>
                  </a:extLst>
                </a:gridCol>
                <a:gridCol w="5870475">
                  <a:extLst>
                    <a:ext uri="{9D8B030D-6E8A-4147-A177-3AD203B41FA5}">
                      <a16:colId xmlns:a16="http://schemas.microsoft.com/office/drawing/2014/main" val="2148776919"/>
                    </a:ext>
                  </a:extLst>
                </a:gridCol>
              </a:tblGrid>
              <a:tr h="450811">
                <a:tc>
                  <a:txBody>
                    <a:bodyPr/>
                    <a:lstStyle/>
                    <a:p>
                      <a:r>
                        <a:rPr lang="zh-TW" sz="1200" kern="100">
                          <a:effectLst/>
                        </a:rPr>
                        <a:t>日期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sz="1200" kern="100">
                          <a:effectLst/>
                        </a:rPr>
                        <a:t>版本號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sz="1200" kern="100">
                          <a:effectLst/>
                        </a:rPr>
                        <a:t>更新描述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8203262"/>
                  </a:ext>
                </a:extLst>
              </a:tr>
              <a:tr h="450811">
                <a:tc>
                  <a:txBody>
                    <a:bodyPr/>
                    <a:lstStyle/>
                    <a:p>
                      <a:r>
                        <a:rPr lang="en-US" sz="1200" kern="100" dirty="0">
                          <a:effectLst/>
                        </a:rPr>
                        <a:t>2024/0</a:t>
                      </a:r>
                      <a:r>
                        <a:rPr lang="en-US" altLang="zh-TW" sz="1200" kern="100" dirty="0">
                          <a:effectLst/>
                        </a:rPr>
                        <a:t>7</a:t>
                      </a:r>
                      <a:r>
                        <a:rPr lang="en-US" sz="1200" kern="100" dirty="0">
                          <a:effectLst/>
                        </a:rPr>
                        <a:t>/</a:t>
                      </a:r>
                      <a:r>
                        <a:rPr lang="en-US" altLang="zh-TW" sz="1200" kern="100" dirty="0">
                          <a:effectLst/>
                        </a:rPr>
                        <a:t>09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1.0.0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sz="1200" kern="100" dirty="0">
                          <a:effectLst/>
                        </a:rPr>
                        <a:t>初版</a:t>
                      </a:r>
                      <a:r>
                        <a:rPr lang="en-US" altLang="zh-TW" sz="1200" kern="100" dirty="0">
                          <a:effectLst/>
                        </a:rPr>
                        <a:t>,</a:t>
                      </a:r>
                      <a:r>
                        <a:rPr lang="zh-TW" altLang="en-US" sz="1200" kern="100" dirty="0">
                          <a:effectLst/>
                        </a:rPr>
                        <a:t>文件名</a:t>
                      </a:r>
                      <a:r>
                        <a:rPr lang="en-US" altLang="zh-TW" sz="1200" kern="100" dirty="0">
                          <a:effectLst/>
                        </a:rPr>
                        <a:t>:VPN</a:t>
                      </a:r>
                      <a:r>
                        <a:rPr lang="zh-TW" altLang="en-US" sz="1200" kern="100" dirty="0">
                          <a:effectLst/>
                        </a:rPr>
                        <a:t>設定說明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5150374"/>
                  </a:ext>
                </a:extLst>
              </a:tr>
              <a:tr h="4508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00" dirty="0">
                          <a:effectLst/>
                        </a:rPr>
                        <a:t>2024/09/25</a:t>
                      </a:r>
                      <a:endParaRPr lang="zh-TW" altLang="zh-TW" sz="12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altLang="zh-TW" sz="1200" kern="100" dirty="0">
                          <a:effectLst/>
                        </a:rPr>
                        <a:t>2.0.0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alt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更新固網線路</a:t>
                      </a:r>
                      <a:r>
                        <a:rPr lang="en-US" altLang="zh-TW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zh-TW" alt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更換對外</a:t>
                      </a:r>
                      <a:r>
                        <a:rPr lang="en-US" altLang="zh-TW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IP,</a:t>
                      </a:r>
                      <a:r>
                        <a:rPr lang="zh-TW" alt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文件更名為</a:t>
                      </a:r>
                      <a:r>
                        <a:rPr lang="en-US" altLang="zh-TW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ILI</a:t>
                      </a:r>
                      <a:r>
                        <a:rPr lang="zh-TW" alt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工作電腦環境建置程序書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1350975"/>
                  </a:ext>
                </a:extLst>
              </a:tr>
              <a:tr h="450811"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7751991"/>
                  </a:ext>
                </a:extLst>
              </a:tr>
              <a:tr h="450811"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7347372"/>
                  </a:ext>
                </a:extLst>
              </a:tr>
              <a:tr h="450811"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0589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269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BC5645-8134-432A-81D6-0019FA7FB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附件</a:t>
            </a:r>
            <a:br>
              <a:rPr lang="en-US" altLang="zh-TW" dirty="0"/>
            </a:br>
            <a:r>
              <a:rPr lang="en-US" altLang="zh-TW" dirty="0"/>
              <a:t>IP/Port forwarding table </a:t>
            </a:r>
            <a:endParaRPr lang="zh-TW" altLang="en-US" dirty="0"/>
          </a:p>
        </p:txBody>
      </p:sp>
      <p:graphicFrame>
        <p:nvGraphicFramePr>
          <p:cNvPr id="9" name="表格 9">
            <a:extLst>
              <a:ext uri="{FF2B5EF4-FFF2-40B4-BE49-F238E27FC236}">
                <a16:creationId xmlns:a16="http://schemas.microsoft.com/office/drawing/2014/main" id="{C8ED8DF5-61F6-4857-BEF2-9FC896C0A1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389158"/>
              </p:ext>
            </p:extLst>
          </p:nvPr>
        </p:nvGraphicFramePr>
        <p:xfrm>
          <a:off x="1805077" y="1922515"/>
          <a:ext cx="477040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136">
                  <a:extLst>
                    <a:ext uri="{9D8B030D-6E8A-4147-A177-3AD203B41FA5}">
                      <a16:colId xmlns:a16="http://schemas.microsoft.com/office/drawing/2014/main" val="4158116978"/>
                    </a:ext>
                  </a:extLst>
                </a:gridCol>
                <a:gridCol w="1590136">
                  <a:extLst>
                    <a:ext uri="{9D8B030D-6E8A-4147-A177-3AD203B41FA5}">
                      <a16:colId xmlns:a16="http://schemas.microsoft.com/office/drawing/2014/main" val="2694154039"/>
                    </a:ext>
                  </a:extLst>
                </a:gridCol>
                <a:gridCol w="1590136">
                  <a:extLst>
                    <a:ext uri="{9D8B030D-6E8A-4147-A177-3AD203B41FA5}">
                      <a16:colId xmlns:a16="http://schemas.microsoft.com/office/drawing/2014/main" val="35320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WAN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port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5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Public IP(VPN)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60.250.189.88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8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Web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80/443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6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管理後臺</a:t>
                      </a:r>
                      <a:r>
                        <a:rPr lang="en-US" altLang="zh-TW" dirty="0"/>
                        <a:t>Web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5001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822625"/>
                  </a:ext>
                </a:extLst>
              </a:tr>
            </a:tbl>
          </a:graphicData>
        </a:graphic>
      </p:graphicFrame>
      <p:pic>
        <p:nvPicPr>
          <p:cNvPr id="17" name="圖片 16">
            <a:extLst>
              <a:ext uri="{FF2B5EF4-FFF2-40B4-BE49-F238E27FC236}">
                <a16:creationId xmlns:a16="http://schemas.microsoft.com/office/drawing/2014/main" id="{DD3FBD3F-04B2-460C-A3E6-8D6286FEF6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61" t="28564" r="52350" b="51744"/>
          <a:stretch/>
        </p:blipFill>
        <p:spPr>
          <a:xfrm>
            <a:off x="495300" y="1931729"/>
            <a:ext cx="1000664" cy="1242791"/>
          </a:xfrm>
          <a:prstGeom prst="rect">
            <a:avLst/>
          </a:prstGeom>
        </p:spPr>
      </p:pic>
      <p:sp>
        <p:nvSpPr>
          <p:cNvPr id="24" name="文字方塊 23">
            <a:extLst>
              <a:ext uri="{FF2B5EF4-FFF2-40B4-BE49-F238E27FC236}">
                <a16:creationId xmlns:a16="http://schemas.microsoft.com/office/drawing/2014/main" id="{57872F94-2FB2-41EC-8B71-C6C31E4B09EA}"/>
              </a:ext>
            </a:extLst>
          </p:cNvPr>
          <p:cNvSpPr txBox="1"/>
          <p:nvPr/>
        </p:nvSpPr>
        <p:spPr>
          <a:xfrm>
            <a:off x="6872614" y="4092275"/>
            <a:ext cx="21371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/>
              <a:t>整流器</a:t>
            </a:r>
            <a:r>
              <a:rPr lang="en-US" altLang="zh-TW" sz="1400" dirty="0"/>
              <a:t>Remote side</a:t>
            </a:r>
            <a:endParaRPr lang="zh-TW" altLang="en-US" sz="1400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46D0F06D-C3DB-422E-8318-1927CE574762}"/>
              </a:ext>
            </a:extLst>
          </p:cNvPr>
          <p:cNvSpPr txBox="1"/>
          <p:nvPr/>
        </p:nvSpPr>
        <p:spPr>
          <a:xfrm>
            <a:off x="6923414" y="668436"/>
            <a:ext cx="129689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ILI Remote side</a:t>
            </a:r>
            <a:endParaRPr lang="zh-TW" altLang="en-US" sz="1400" dirty="0"/>
          </a:p>
        </p:txBody>
      </p:sp>
      <p:graphicFrame>
        <p:nvGraphicFramePr>
          <p:cNvPr id="27" name="表格 9">
            <a:extLst>
              <a:ext uri="{FF2B5EF4-FFF2-40B4-BE49-F238E27FC236}">
                <a16:creationId xmlns:a16="http://schemas.microsoft.com/office/drawing/2014/main" id="{2D90D087-5B51-4777-832B-FF9E00CC9ED4}"/>
              </a:ext>
            </a:extLst>
          </p:cNvPr>
          <p:cNvGraphicFramePr>
            <a:graphicFrameLocks/>
          </p:cNvGraphicFramePr>
          <p:nvPr/>
        </p:nvGraphicFramePr>
        <p:xfrm>
          <a:off x="1805079" y="3758978"/>
          <a:ext cx="477040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968">
                  <a:extLst>
                    <a:ext uri="{9D8B030D-6E8A-4147-A177-3AD203B41FA5}">
                      <a16:colId xmlns:a16="http://schemas.microsoft.com/office/drawing/2014/main" val="4158116978"/>
                    </a:ext>
                  </a:extLst>
                </a:gridCol>
                <a:gridCol w="2097248">
                  <a:extLst>
                    <a:ext uri="{9D8B030D-6E8A-4147-A177-3AD203B41FA5}">
                      <a16:colId xmlns:a16="http://schemas.microsoft.com/office/drawing/2014/main" val="2694154039"/>
                    </a:ext>
                  </a:extLst>
                </a:gridCol>
                <a:gridCol w="1012190">
                  <a:extLst>
                    <a:ext uri="{9D8B030D-6E8A-4147-A177-3AD203B41FA5}">
                      <a16:colId xmlns:a16="http://schemas.microsoft.com/office/drawing/2014/main" val="35320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LAN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Port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5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/>
                        <a:t>Router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63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/>
                        <a:t>Git/SSH server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192.168.20.100(NAS)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8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Data server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192.168.20.100(NAS)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5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Web server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192.168.20.100(NAS)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80/443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6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DHCP</a:t>
                      </a:r>
                      <a:r>
                        <a:rPr lang="zh-TW" altLang="en-US" dirty="0"/>
                        <a:t>保留</a:t>
                      </a:r>
                      <a:endParaRPr lang="en-US" altLang="zh-TW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(AGM</a:t>
                      </a:r>
                      <a:r>
                        <a:rPr lang="zh-TW" altLang="en-US" dirty="0"/>
                        <a:t>可用</a:t>
                      </a:r>
                      <a:r>
                        <a:rPr lang="en-US" altLang="zh-TW" dirty="0"/>
                        <a:t>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192.168.20.10~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41576"/>
                  </a:ext>
                </a:extLst>
              </a:tr>
            </a:tbl>
          </a:graphicData>
        </a:graphic>
      </p:graphicFrame>
      <p:graphicFrame>
        <p:nvGraphicFramePr>
          <p:cNvPr id="28" name="表格 9">
            <a:extLst>
              <a:ext uri="{FF2B5EF4-FFF2-40B4-BE49-F238E27FC236}">
                <a16:creationId xmlns:a16="http://schemas.microsoft.com/office/drawing/2014/main" id="{6B5E5C03-2A9E-4EF3-B861-EC641A4F3019}"/>
              </a:ext>
            </a:extLst>
          </p:cNvPr>
          <p:cNvGraphicFramePr>
            <a:graphicFrameLocks/>
          </p:cNvGraphicFramePr>
          <p:nvPr/>
        </p:nvGraphicFramePr>
        <p:xfrm>
          <a:off x="6923414" y="1048031"/>
          <a:ext cx="477040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136">
                  <a:extLst>
                    <a:ext uri="{9D8B030D-6E8A-4147-A177-3AD203B41FA5}">
                      <a16:colId xmlns:a16="http://schemas.microsoft.com/office/drawing/2014/main" val="4158116978"/>
                    </a:ext>
                  </a:extLst>
                </a:gridCol>
                <a:gridCol w="2027208">
                  <a:extLst>
                    <a:ext uri="{9D8B030D-6E8A-4147-A177-3AD203B41FA5}">
                      <a16:colId xmlns:a16="http://schemas.microsoft.com/office/drawing/2014/main" val="2694154039"/>
                    </a:ext>
                  </a:extLst>
                </a:gridCol>
                <a:gridCol w="1153064">
                  <a:extLst>
                    <a:ext uri="{9D8B030D-6E8A-4147-A177-3AD203B41FA5}">
                      <a16:colId xmlns:a16="http://schemas.microsoft.com/office/drawing/2014/main" val="35320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LAN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port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5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WAN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DHCP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from ISP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8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/>
                        <a:t>MFL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192.168.20.1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8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WMFL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192.168.20.2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5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GEO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192.168.20.3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22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6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IMU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192.168.20.4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22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82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DHCP</a:t>
                      </a:r>
                      <a:r>
                        <a:rPr lang="zh-TW" altLang="en-US" dirty="0"/>
                        <a:t>保留</a:t>
                      </a:r>
                      <a:endParaRPr lang="en-US" altLang="zh-TW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192.168.20.10~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538804"/>
                  </a:ext>
                </a:extLst>
              </a:tr>
            </a:tbl>
          </a:graphicData>
        </a:graphic>
      </p:graphicFrame>
      <p:graphicFrame>
        <p:nvGraphicFramePr>
          <p:cNvPr id="29" name="表格 9">
            <a:extLst>
              <a:ext uri="{FF2B5EF4-FFF2-40B4-BE49-F238E27FC236}">
                <a16:creationId xmlns:a16="http://schemas.microsoft.com/office/drawing/2014/main" id="{F410A13A-17EC-4E20-ADA8-E1C0A57AD5C1}"/>
              </a:ext>
            </a:extLst>
          </p:cNvPr>
          <p:cNvGraphicFramePr>
            <a:graphicFrameLocks/>
          </p:cNvGraphicFramePr>
          <p:nvPr/>
        </p:nvGraphicFramePr>
        <p:xfrm>
          <a:off x="6907144" y="4500658"/>
          <a:ext cx="4770408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136">
                  <a:extLst>
                    <a:ext uri="{9D8B030D-6E8A-4147-A177-3AD203B41FA5}">
                      <a16:colId xmlns:a16="http://schemas.microsoft.com/office/drawing/2014/main" val="4158116978"/>
                    </a:ext>
                  </a:extLst>
                </a:gridCol>
                <a:gridCol w="2027208">
                  <a:extLst>
                    <a:ext uri="{9D8B030D-6E8A-4147-A177-3AD203B41FA5}">
                      <a16:colId xmlns:a16="http://schemas.microsoft.com/office/drawing/2014/main" val="2694154039"/>
                    </a:ext>
                  </a:extLst>
                </a:gridCol>
                <a:gridCol w="1153064">
                  <a:extLst>
                    <a:ext uri="{9D8B030D-6E8A-4147-A177-3AD203B41FA5}">
                      <a16:colId xmlns:a16="http://schemas.microsoft.com/office/drawing/2014/main" val="35320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LAN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port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5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WAN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IP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DHCP</a:t>
                      </a:r>
                      <a:r>
                        <a:rPr lang="zh-TW" altLang="en-US" dirty="0"/>
                        <a:t> </a:t>
                      </a:r>
                      <a:r>
                        <a:rPr lang="en-US" altLang="zh-TW" dirty="0"/>
                        <a:t>from ISP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8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/>
                        <a:t>OSC</a:t>
                      </a:r>
                      <a:r>
                        <a:rPr lang="zh-TW" altLang="en-US" sz="1800" dirty="0"/>
                        <a:t> </a:t>
                      </a:r>
                      <a:r>
                        <a:rPr lang="en-US" altLang="zh-TW" sz="1800" dirty="0"/>
                        <a:t>scope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192.168.20.99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80/443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8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dirty="0"/>
                        <a:t>保留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192.168.20.100~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192.168.20.199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538804"/>
                  </a:ext>
                </a:extLst>
              </a:tr>
            </a:tbl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id="{80FA2476-9E9E-4674-82B9-0C9A31FFC18E}"/>
              </a:ext>
            </a:extLst>
          </p:cNvPr>
          <p:cNvSpPr txBox="1"/>
          <p:nvPr/>
        </p:nvSpPr>
        <p:spPr>
          <a:xfrm>
            <a:off x="495300" y="3103403"/>
            <a:ext cx="12207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400" dirty="0"/>
              <a:t>111.70.32.95</a:t>
            </a:r>
            <a:endParaRPr lang="zh-TW" altLang="en-US" sz="14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8371F76-5588-41AA-8EDD-62F927F7BC77}"/>
              </a:ext>
            </a:extLst>
          </p:cNvPr>
          <p:cNvSpPr/>
          <p:nvPr/>
        </p:nvSpPr>
        <p:spPr>
          <a:xfrm>
            <a:off x="435157" y="1821068"/>
            <a:ext cx="6245043" cy="46051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392860A-A39F-4918-A2C4-58137E1D018A}"/>
              </a:ext>
            </a:extLst>
          </p:cNvPr>
          <p:cNvSpPr/>
          <p:nvPr/>
        </p:nvSpPr>
        <p:spPr>
          <a:xfrm>
            <a:off x="6892744" y="631665"/>
            <a:ext cx="4922570" cy="336000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0650A25-A3BE-43F2-85D7-A9C9255D1E26}"/>
              </a:ext>
            </a:extLst>
          </p:cNvPr>
          <p:cNvSpPr/>
          <p:nvPr/>
        </p:nvSpPr>
        <p:spPr>
          <a:xfrm>
            <a:off x="6882436" y="4123634"/>
            <a:ext cx="4932878" cy="226962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8133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442</Words>
  <Application>Microsoft Office PowerPoint</Application>
  <PresentationFormat>寬螢幕</PresentationFormat>
  <Paragraphs>138</Paragraphs>
  <Slides>10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佈景主題</vt:lpstr>
      <vt:lpstr>ILI工作電腦環境建置程序書 ver2.0.0</vt:lpstr>
      <vt:lpstr>STEP0- ILI工作電腦環境所需建置</vt:lpstr>
      <vt:lpstr>STEP1-開啟網路設定</vt:lpstr>
      <vt:lpstr>STEP2-開啟網路設定</vt:lpstr>
      <vt:lpstr>STEP3-填寫VPN資訊</vt:lpstr>
      <vt:lpstr>STEP4-連線</vt:lpstr>
      <vt:lpstr>測試範例1-下載raw data</vt:lpstr>
      <vt:lpstr>測試範例2-遠端控制ILI logger</vt:lpstr>
      <vt:lpstr>更新歷史</vt:lpstr>
      <vt:lpstr>附件 IP/Port forwarding table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VPN設定說明</dc:title>
  <dc:creator>Administrator</dc:creator>
  <cp:lastModifiedBy>鄭以成</cp:lastModifiedBy>
  <cp:revision>16</cp:revision>
  <dcterms:created xsi:type="dcterms:W3CDTF">2024-07-09T07:55:04Z</dcterms:created>
  <dcterms:modified xsi:type="dcterms:W3CDTF">2024-09-25T03:31:16Z</dcterms:modified>
</cp:coreProperties>
</file>